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58" r:id="rId4"/>
    <p:sldId id="271" r:id="rId5"/>
    <p:sldId id="280" r:id="rId6"/>
    <p:sldId id="257" r:id="rId7"/>
    <p:sldId id="264" r:id="rId8"/>
    <p:sldId id="263" r:id="rId9"/>
    <p:sldId id="279" r:id="rId10"/>
    <p:sldId id="268" r:id="rId11"/>
    <p:sldId id="283" r:id="rId12"/>
    <p:sldId id="267" r:id="rId13"/>
    <p:sldId id="284" r:id="rId14"/>
    <p:sldId id="261" r:id="rId15"/>
    <p:sldId id="277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CF1"/>
    <a:srgbClr val="2C9ECC"/>
    <a:srgbClr val="FFF9E1"/>
    <a:srgbClr val="9EBBDA"/>
    <a:srgbClr val="7ACBE9"/>
    <a:srgbClr val="5DB8D6"/>
    <a:srgbClr val="9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230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BAEDF-D031-44A2-8B99-86E75C33B9B3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AA01-85DF-490B-BDB2-D582AA772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5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 </a:t>
            </a:r>
            <a:r>
              <a:rPr lang="ko-KR" altLang="en-US" dirty="0"/>
              <a:t>이번에 </a:t>
            </a:r>
            <a:r>
              <a:rPr lang="en-US" altLang="ko-KR" dirty="0"/>
              <a:t>project3 NBA </a:t>
            </a:r>
            <a:r>
              <a:rPr lang="ko-KR" altLang="en-US" dirty="0"/>
              <a:t>승부예측 발표를 하는 강한나라 라고 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데이터수가 선수마다 </a:t>
            </a:r>
            <a:r>
              <a:rPr lang="en-US" altLang="ko-KR" dirty="0"/>
              <a:t>100</a:t>
            </a:r>
            <a:r>
              <a:rPr lang="ko-KR" altLang="en-US" dirty="0"/>
              <a:t>개가 </a:t>
            </a:r>
            <a:r>
              <a:rPr lang="ko-KR" altLang="en-US" dirty="0" err="1"/>
              <a:t>안되서</a:t>
            </a:r>
            <a:r>
              <a:rPr lang="ko-KR" altLang="en-US" dirty="0"/>
              <a:t> </a:t>
            </a:r>
            <a:r>
              <a:rPr lang="en-US" altLang="ko-KR" dirty="0"/>
              <a:t>cv</a:t>
            </a:r>
            <a:r>
              <a:rPr lang="ko-KR" altLang="en-US" dirty="0"/>
              <a:t>를 적용해주었고 </a:t>
            </a:r>
            <a:r>
              <a:rPr lang="ko-KR" altLang="en-US" dirty="0" err="1"/>
              <a:t>스테판커리가</a:t>
            </a:r>
            <a:r>
              <a:rPr lang="ko-KR" altLang="en-US" dirty="0"/>
              <a:t> 출전했을 때의 경기 승패 예측과 승리할 확률을 예측해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7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도커를</a:t>
            </a:r>
            <a:r>
              <a:rPr kumimoji="1"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통해서 메타베이스를 </a:t>
            </a:r>
            <a:r>
              <a:rPr kumimoji="1"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운용하는게</a:t>
            </a:r>
            <a:r>
              <a:rPr kumimoji="1"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너무 하고싶었지만 시간이 허용해 주지 않았습니다</a:t>
            </a:r>
            <a:r>
              <a:rPr kumimoji="1"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solidFill>
                  <a:schemeClr val="tx1"/>
                </a:solidFill>
              </a:rPr>
              <a:t>플라스크를 활용해서 선수들의 이름을 넣어서 승률 평균을 내는 그런 웹 구현을 하고싶었지만 하지는 못했습니다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9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8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 피드백으로는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5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8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저번에 </a:t>
            </a:r>
            <a:r>
              <a:rPr lang="en-US" altLang="ko-KR" dirty="0"/>
              <a:t>section2</a:t>
            </a:r>
            <a:r>
              <a:rPr lang="ko-KR" altLang="en-US" dirty="0"/>
              <a:t>에 했던 </a:t>
            </a:r>
            <a:r>
              <a:rPr lang="en-US" altLang="ko-KR" dirty="0"/>
              <a:t>NBA </a:t>
            </a:r>
            <a:r>
              <a:rPr lang="ko-KR" altLang="en-US" dirty="0"/>
              <a:t>프로젝트를 개선해서 </a:t>
            </a:r>
            <a:r>
              <a:rPr lang="en-US" altLang="ko-KR" dirty="0"/>
              <a:t>AI</a:t>
            </a:r>
            <a:r>
              <a:rPr lang="ko-KR" altLang="en-US" dirty="0"/>
              <a:t>의 가능성</a:t>
            </a:r>
            <a:r>
              <a:rPr lang="en-US" altLang="ko-KR" dirty="0"/>
              <a:t>, </a:t>
            </a:r>
            <a:r>
              <a:rPr lang="ko-KR" altLang="en-US" dirty="0"/>
              <a:t>가설제시를 다시하고</a:t>
            </a:r>
            <a:r>
              <a:rPr lang="en-US" altLang="ko-KR" dirty="0"/>
              <a:t> </a:t>
            </a:r>
            <a:r>
              <a:rPr lang="ko-KR" altLang="en-US" dirty="0"/>
              <a:t>데이터를 깔끔하게 하는 </a:t>
            </a:r>
            <a:r>
              <a:rPr lang="ko-KR" altLang="en-US" dirty="0" err="1"/>
              <a:t>전처리</a:t>
            </a:r>
            <a:r>
              <a:rPr lang="ko-KR" altLang="en-US" dirty="0"/>
              <a:t> 과정인 </a:t>
            </a:r>
            <a:r>
              <a:rPr lang="en-US" altLang="ko-KR" dirty="0"/>
              <a:t>Data Wrangling, EDA</a:t>
            </a:r>
            <a:r>
              <a:rPr lang="ko-KR" altLang="en-US" dirty="0"/>
              <a:t>에 대해서 말씀드리고 원대했던 목표와 피드백순으로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3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알고리즘은 처음에 이렇게 구현을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2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tx1"/>
                </a:solidFill>
              </a:rPr>
              <a:t>가설설정을 하였을 때 일단은 이렇게 설정을 하였습니다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tx1"/>
                </a:solidFill>
              </a:rPr>
              <a:t>홈팀의 전년도 승패가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다음년도</a:t>
            </a:r>
            <a:r>
              <a:rPr kumimoji="1" lang="ko-KR" altLang="en-US" sz="1200" dirty="0">
                <a:solidFill>
                  <a:schemeClr val="tx1"/>
                </a:solidFill>
              </a:rPr>
              <a:t> 경기에도 영향이 미치는가</a:t>
            </a:r>
            <a:r>
              <a:rPr kumimoji="1" lang="en-US" altLang="ko-KR" sz="1200" dirty="0">
                <a:solidFill>
                  <a:schemeClr val="tx1"/>
                </a:solidFill>
              </a:rPr>
              <a:t>?</a:t>
            </a:r>
            <a:endParaRPr kumimoji="1" lang="ko-KR" alt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팀의 어떤 선수가 </a:t>
            </a:r>
            <a:r>
              <a:rPr lang="ko-KR" altLang="en-US" sz="1200" dirty="0" err="1">
                <a:solidFill>
                  <a:schemeClr val="tx1"/>
                </a:solidFill>
              </a:rPr>
              <a:t>출전하냐에</a:t>
            </a:r>
            <a:r>
              <a:rPr lang="ko-KR" altLang="en-US" sz="1200" dirty="0">
                <a:solidFill>
                  <a:schemeClr val="tx1"/>
                </a:solidFill>
              </a:rPr>
              <a:t> 따라서 승률이 확연하게 달라지는가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altLang="ko-KR" dirty="0"/>
          </a:p>
          <a:p>
            <a:r>
              <a:rPr lang="ko-KR" altLang="en-US" dirty="0"/>
              <a:t>에 대한 가설을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9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랭글링과</a:t>
            </a:r>
            <a:r>
              <a:rPr lang="ko-KR" altLang="en-US" dirty="0"/>
              <a:t> </a:t>
            </a:r>
            <a:r>
              <a:rPr lang="en-US" altLang="ko-KR" dirty="0" err="1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캐글의</a:t>
            </a:r>
            <a:r>
              <a:rPr lang="ko-KR" altLang="en-US" dirty="0"/>
              <a:t> 데이터를 불러와서 </a:t>
            </a:r>
            <a:r>
              <a:rPr lang="en-US" altLang="ko-KR" dirty="0"/>
              <a:t>2004~ 2022.12</a:t>
            </a:r>
            <a:r>
              <a:rPr lang="ko-KR" altLang="en-US" dirty="0"/>
              <a:t>월 까지의 </a:t>
            </a:r>
            <a:r>
              <a:rPr lang="en-US" altLang="ko-KR" dirty="0" err="1"/>
              <a:t>nba</a:t>
            </a:r>
            <a:r>
              <a:rPr lang="ko-KR" altLang="en-US" dirty="0"/>
              <a:t>데이터를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7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결측치제거와</a:t>
            </a:r>
            <a:r>
              <a:rPr lang="ko-KR" altLang="en-US" dirty="0"/>
              <a:t> </a:t>
            </a: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ko-KR" altLang="en-US" dirty="0" err="1"/>
              <a:t>컬럼등</a:t>
            </a:r>
            <a:r>
              <a:rPr lang="ko-KR" altLang="en-US" dirty="0"/>
              <a:t> 전반적인 전처리를 하고 선수기록마다 </a:t>
            </a:r>
            <a:r>
              <a:rPr lang="en-US" altLang="ko-KR" dirty="0"/>
              <a:t>GWS_WIN</a:t>
            </a:r>
            <a:r>
              <a:rPr lang="ko-KR" altLang="en-US" dirty="0"/>
              <a:t>라는 작년 경기 </a:t>
            </a:r>
            <a:r>
              <a:rPr lang="ko-KR" altLang="en-US" dirty="0" err="1"/>
              <a:t>스탯으로</a:t>
            </a:r>
            <a:r>
              <a:rPr lang="ko-KR" altLang="en-US" dirty="0"/>
              <a:t> 인한 승패를 </a:t>
            </a:r>
            <a:r>
              <a:rPr lang="ko-KR" altLang="en-US" dirty="0" err="1"/>
              <a:t>타겟값으로</a:t>
            </a:r>
            <a:r>
              <a:rPr lang="ko-KR" altLang="en-US" dirty="0"/>
              <a:t> 생성합니다</a:t>
            </a:r>
            <a:r>
              <a:rPr lang="en-US" altLang="ko-KR" dirty="0"/>
              <a:t>. </a:t>
            </a:r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검증셋을 작년시즌 기록으로 </a:t>
            </a:r>
            <a:r>
              <a:rPr lang="en-US" altLang="ko-KR" dirty="0"/>
              <a:t>8:2, </a:t>
            </a:r>
            <a:r>
              <a:rPr lang="ko-KR" altLang="en-US" dirty="0"/>
              <a:t>테스트셋을 이번시즌 기록으로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3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원대했던 목표입니다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2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2023/1/4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플레이어, 육상경기이(가) 표시된 사진&#10;&#10;자동 생성된 설명">
            <a:extLst>
              <a:ext uri="{FF2B5EF4-FFF2-40B4-BE49-F238E27FC236}">
                <a16:creationId xmlns:a16="http://schemas.microsoft.com/office/drawing/2014/main" id="{7D4EE6B8-6207-87EC-FF75-170DE6CA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NBA PREDICTION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04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2714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Verdana" panose="020B0604030504040204" pitchFamily="34" charset="0"/>
                </a:rPr>
                <a:t>원대했던 목표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Lorem Ipsum is simply dummy text of the printing and typesetting industry.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4950691" y="4982258"/>
            <a:ext cx="2290618" cy="1180351"/>
            <a:chOff x="1366982" y="4969164"/>
            <a:chExt cx="2290618" cy="1180351"/>
          </a:xfrm>
        </p:grpSpPr>
        <p:grpSp>
          <p:nvGrpSpPr>
            <p:cNvPr id="23" name="グループ化 9">
              <a:extLst>
                <a:ext uri="{FF2B5EF4-FFF2-40B4-BE49-F238E27FC236}">
                  <a16:creationId xmlns:a16="http://schemas.microsoft.com/office/drawing/2014/main" id="{A4CB4419-A83B-41B8-AE53-9F3411BFA146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895120"/>
              <a:chOff x="1204145" y="262140"/>
              <a:chExt cx="3861624" cy="1509037"/>
            </a:xfrm>
          </p:grpSpPr>
          <p:sp>
            <p:nvSpPr>
              <p:cNvPr id="25" name="テキスト ボックス 10">
                <a:extLst>
                  <a:ext uri="{FF2B5EF4-FFF2-40B4-BE49-F238E27FC236}">
                    <a16:creationId xmlns:a16="http://schemas.microsoft.com/office/drawing/2014/main" id="{7E11D125-653B-4378-9E71-DC74414EB896}"/>
                  </a:ext>
                </a:extLst>
              </p:cNvPr>
              <p:cNvSpPr txBox="1"/>
              <p:nvPr/>
            </p:nvSpPr>
            <p:spPr>
              <a:xfrm>
                <a:off x="1243107" y="262140"/>
                <a:ext cx="3814835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andom-Forests </a:t>
                </a:r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CV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テキスト ボックス 11">
                <a:extLst>
                  <a:ext uri="{FF2B5EF4-FFF2-40B4-BE49-F238E27FC236}">
                    <a16:creationId xmlns:a16="http://schemas.microsoft.com/office/drawing/2014/main" id="{6247FF91-5285-4B11-8322-D75C668FABED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700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Ordinalencorder</a:t>
                </a:r>
                <a:endParaRPr lang="en-US" altLang="ja-JP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n_estimater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100</a:t>
                </a:r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5594AAB-B00C-12F1-CEFF-B66B09AC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2" y="2053062"/>
            <a:ext cx="61245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79B466-91B8-4DE6-A67D-B2A8AA55997B}"/>
              </a:ext>
            </a:extLst>
          </p:cNvPr>
          <p:cNvSpPr txBox="1"/>
          <p:nvPr/>
        </p:nvSpPr>
        <p:spPr>
          <a:xfrm>
            <a:off x="458425" y="879994"/>
            <a:ext cx="538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Lorem Ipsum is simply dummy text of the printing and typesetting industry.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3027872" y="4982258"/>
            <a:ext cx="6452557" cy="1018769"/>
            <a:chOff x="1366982" y="4969164"/>
            <a:chExt cx="2290618" cy="1018769"/>
          </a:xfrm>
        </p:grpSpPr>
        <p:sp>
          <p:nvSpPr>
            <p:cNvPr id="26" name="テキスト ボックス 11">
              <a:extLst>
                <a:ext uri="{FF2B5EF4-FFF2-40B4-BE49-F238E27FC236}">
                  <a16:creationId xmlns:a16="http://schemas.microsoft.com/office/drawing/2014/main" id="{6247FF91-5285-4B11-8322-D75C668FABED}"/>
                </a:ext>
              </a:extLst>
            </p:cNvPr>
            <p:cNvSpPr txBox="1"/>
            <p:nvPr/>
          </p:nvSpPr>
          <p:spPr>
            <a:xfrm>
              <a:off x="1366982" y="5734017"/>
              <a:ext cx="2290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도커를</a:t>
              </a:r>
              <a:r>
                <a:rPr kumimoji="1" lang="ko-KR" altLang="en-US" sz="105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통한 메타베이스를 진짜 너무 하고싶었습니다</a:t>
              </a:r>
              <a:r>
                <a:rPr kumimoji="1" lang="en-US" altLang="ko-KR" sz="105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..</a:t>
              </a:r>
              <a:r>
                <a:rPr kumimoji="1" lang="ko-KR" altLang="en-US" sz="105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시각화가 너무 보기가 좋았습니다</a:t>
              </a:r>
              <a:r>
                <a:rPr kumimoji="1" lang="en-US" altLang="ko-KR" sz="105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..</a:t>
              </a:r>
              <a:endParaRPr kumimoji="1" lang="ja-JP" altLang="en-US" sz="105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6A2EEB60-40F8-0512-853D-007B3C687855}"/>
              </a:ext>
            </a:extLst>
          </p:cNvPr>
          <p:cNvSpPr txBox="1"/>
          <p:nvPr/>
        </p:nvSpPr>
        <p:spPr>
          <a:xfrm>
            <a:off x="458425" y="262140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원대했던 목표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배달의민족 한나는 열한살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92AC48-8EA0-DB53-384D-F7E6BC11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55" y="2376487"/>
            <a:ext cx="4781550" cy="2105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2B6296-C858-8234-8512-D49E2BF7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50" y="2307509"/>
            <a:ext cx="5639840" cy="21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79B466-91B8-4DE6-A67D-B2A8AA55997B}"/>
              </a:ext>
            </a:extLst>
          </p:cNvPr>
          <p:cNvSpPr txBox="1"/>
          <p:nvPr/>
        </p:nvSpPr>
        <p:spPr>
          <a:xfrm>
            <a:off x="458425" y="879994"/>
            <a:ext cx="538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Lorem Ipsum is simply dummy text of the printing and typesetting industry.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769B9E-D81E-461F-91BD-93861E521809}"/>
              </a:ext>
            </a:extLst>
          </p:cNvPr>
          <p:cNvSpPr/>
          <p:nvPr/>
        </p:nvSpPr>
        <p:spPr>
          <a:xfrm>
            <a:off x="318052" y="1656523"/>
            <a:ext cx="10993415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8108EDB-9738-456C-B914-B073F42DA22D}"/>
              </a:ext>
            </a:extLst>
          </p:cNvPr>
          <p:cNvCxnSpPr/>
          <p:nvPr/>
        </p:nvCxnSpPr>
        <p:spPr>
          <a:xfrm>
            <a:off x="551190" y="1874890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FC493D9-7C43-2F10-AE38-7247C6E81016}"/>
              </a:ext>
            </a:extLst>
          </p:cNvPr>
          <p:cNvSpPr txBox="1"/>
          <p:nvPr/>
        </p:nvSpPr>
        <p:spPr>
          <a:xfrm>
            <a:off x="458425" y="262140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원대했던 목표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배달의민족 한나는 열한살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DB9C3-1161-2C2F-46A7-B14E4659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1" y="2901876"/>
            <a:ext cx="5105400" cy="266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957E0-4622-EFAF-FCA3-AF37D489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18" y="2206003"/>
            <a:ext cx="4918252" cy="384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4223801" y="2613392"/>
              <a:ext cx="3744423" cy="1631216"/>
              <a:chOff x="4223801" y="2355575"/>
              <a:chExt cx="3744423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</a:t>
                </a:r>
                <a:r>
                  <a:rPr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4223801" y="3063461"/>
                <a:ext cx="3744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Feed back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85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EB4FB8-A5CC-4FB9-AACA-60B25A06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4554" cy="6858000"/>
          </a:xfrm>
          <a:prstGeom prst="rect">
            <a:avLst/>
          </a:prstGeom>
        </p:spPr>
      </p:pic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6DB8257C-3DD6-4668-8E5D-3B64AACE3126}"/>
              </a:ext>
            </a:extLst>
          </p:cNvPr>
          <p:cNvSpPr/>
          <p:nvPr/>
        </p:nvSpPr>
        <p:spPr>
          <a:xfrm>
            <a:off x="-652835" y="-55871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7452879" y="1787273"/>
            <a:ext cx="4285853" cy="3283454"/>
            <a:chOff x="7680213" y="1874890"/>
            <a:chExt cx="4285853" cy="3283454"/>
          </a:xfrm>
        </p:grpSpPr>
        <p:sp>
          <p:nvSpPr>
            <p:cNvPr id="7" name="テキスト ボックス 13">
              <a:extLst>
                <a:ext uri="{FF2B5EF4-FFF2-40B4-BE49-F238E27FC236}">
                  <a16:creationId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7680213" y="2053545"/>
              <a:ext cx="215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Feed back</a:t>
              </a:r>
              <a:endParaRPr kumimoji="1" lang="ja-JP" altLang="en-US" sz="2400" b="1" spc="600" dirty="0">
                <a:solidFill>
                  <a:schemeClr val="bg1"/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8" name="テキスト ボックス 14">
              <a:extLst>
                <a:ext uri="{FF2B5EF4-FFF2-40B4-BE49-F238E27FC236}">
                  <a16:creationId xmlns:a16="http://schemas.microsoft.com/office/drawing/2014/main" id="{0D84B077-B893-4306-BBCB-2873FD800ED3}"/>
                </a:ext>
              </a:extLst>
            </p:cNvPr>
            <p:cNvSpPr txBox="1"/>
            <p:nvPr/>
          </p:nvSpPr>
          <p:spPr>
            <a:xfrm>
              <a:off x="7680213" y="2576355"/>
              <a:ext cx="4285853" cy="258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이번에 프로젝트 전날부터 독감에 걸려서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4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일을 앓아 누워서 시간이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매우없었습니다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아픈게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좀 다 나았을 시점에는 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1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월 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3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일이더군요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..</a:t>
              </a:r>
            </a:p>
            <a:p>
              <a:pPr>
                <a:lnSpc>
                  <a:spcPct val="130000"/>
                </a:lnSpc>
              </a:pP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금요일에 아픔을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무릎쓰고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api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도전을 하였지만 실패 하였고 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3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일에 </a:t>
              </a:r>
              <a:r>
                <a:rPr kumimoji="1" lang="en-US" altLang="ko-KR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api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잠시 던져두고 모델링 수정을 하였지만 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일에 겨우 되었지만 완벽하지 않아서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다른것을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할 수 없었습니다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이번에 그래서 리뷰기간동안 다시한번 도전해볼 예정입니다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</a:t>
              </a:r>
              <a:endParaRPr kumimoji="1"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:a16="http://schemas.microsoft.com/office/drawing/2014/main" id="{C0DD3B92-233C-4C84-A158-7432829D9199}"/>
                </a:ext>
              </a:extLst>
            </p:cNvPr>
            <p:cNvCxnSpPr/>
            <p:nvPr/>
          </p:nvCxnSpPr>
          <p:spPr>
            <a:xfrm>
              <a:off x="7680213" y="1874890"/>
              <a:ext cx="41930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8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5394FA2-E661-4121-86EE-44EEAC58D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7" b="28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グループ化 6">
            <a:extLst>
              <a:ext uri="{FF2B5EF4-FFF2-40B4-BE49-F238E27FC236}">
                <a16:creationId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652835" y="-558711"/>
            <a:ext cx="13370080" cy="9521579"/>
            <a:chOff x="-652835" y="-686302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652835" y="-686302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4175292" y="3321278"/>
              <a:ext cx="38414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54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84190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4112477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26214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332185" y="1588654"/>
            <a:ext cx="377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Define the Problem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9048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332185" y="2849419"/>
            <a:ext cx="4277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Data Wrangling &amp; EDA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416560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2329362" y="4112477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원대했던 목표</a:t>
            </a:r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 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2332185" y="5370948"/>
            <a:ext cx="202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Feed back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D4065F04-4535-4C2B-8B78-7839299AC732}"/>
              </a:ext>
            </a:extLst>
          </p:cNvPr>
          <p:cNvSpPr txBox="1"/>
          <p:nvPr/>
        </p:nvSpPr>
        <p:spPr>
          <a:xfrm>
            <a:off x="2332185" y="1991287"/>
            <a:ext cx="405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Nba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AI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스포츠분석 알고리즘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가설제시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8F8E0ADE-FA70-4C85-AA4D-E63C4F31343F}"/>
              </a:ext>
            </a:extLst>
          </p:cNvPr>
          <p:cNvSpPr txBox="1"/>
          <p:nvPr/>
        </p:nvSpPr>
        <p:spPr>
          <a:xfrm>
            <a:off x="2335007" y="324281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데이터 </a:t>
            </a:r>
            <a:r>
              <a:rPr kumimoji="1" lang="ko-KR" altLang="en-US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전처리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과정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4" name="テキスト ボックス 4">
            <a:extLst>
              <a:ext uri="{FF2B5EF4-FFF2-40B4-BE49-F238E27FC236}">
                <a16:creationId xmlns:a16="http://schemas.microsoft.com/office/drawing/2014/main" id="{3BBCA9D6-C3CF-42D9-937B-F4A5FF12E36B}"/>
              </a:ext>
            </a:extLst>
          </p:cNvPr>
          <p:cNvSpPr txBox="1"/>
          <p:nvPr/>
        </p:nvSpPr>
        <p:spPr>
          <a:xfrm>
            <a:off x="2329362" y="4519543"/>
            <a:ext cx="534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1) </a:t>
            </a:r>
            <a:r>
              <a:rPr lang="en-US" altLang="ja-JP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NBA_api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2) CV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model 3)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4)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metabase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3B73F547-74CE-4463-BAC9-7CB784631F55}"/>
              </a:ext>
            </a:extLst>
          </p:cNvPr>
          <p:cNvSpPr txBox="1"/>
          <p:nvPr/>
        </p:nvSpPr>
        <p:spPr>
          <a:xfrm>
            <a:off x="2332953" y="575932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Feedback &amp; Improvements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F56B89C-E075-DC4B-824A-E9DD69EAF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773" y="63552"/>
            <a:ext cx="3900939" cy="67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2514294" y="2613392"/>
              <a:ext cx="7163436" cy="1631216"/>
              <a:chOff x="2514294" y="2355575"/>
              <a:chExt cx="7163436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2514294" y="3063461"/>
                <a:ext cx="71634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Define the Problem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5">
            <a:extLst>
              <a:ext uri="{FF2B5EF4-FFF2-40B4-BE49-F238E27FC236}">
                <a16:creationId xmlns:a16="http://schemas.microsoft.com/office/drawing/2014/main" id="{8A7D15F6-5593-4D27-B5F7-001779277414}"/>
              </a:ext>
            </a:extLst>
          </p:cNvPr>
          <p:cNvSpPr/>
          <p:nvPr/>
        </p:nvSpPr>
        <p:spPr>
          <a:xfrm>
            <a:off x="458425" y="1603513"/>
            <a:ext cx="11442629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917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Define the Problem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Nba_AI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스포츠분석 알고리즘 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6C4D6A-8D0D-05B6-22C2-D865AB4122E3}"/>
              </a:ext>
            </a:extLst>
          </p:cNvPr>
          <p:cNvSpPr/>
          <p:nvPr/>
        </p:nvSpPr>
        <p:spPr>
          <a:xfrm>
            <a:off x="931945" y="3609315"/>
            <a:ext cx="3318934" cy="804989"/>
          </a:xfrm>
          <a:prstGeom prst="round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Metabase</a:t>
            </a:r>
            <a:r>
              <a:rPr kumimoji="1" lang="ko-KR" altLang="en-US" dirty="0"/>
              <a:t>를 통한 시각화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705B5E-4361-CD53-7318-0243F6D971A5}"/>
              </a:ext>
            </a:extLst>
          </p:cNvPr>
          <p:cNvSpPr/>
          <p:nvPr/>
        </p:nvSpPr>
        <p:spPr>
          <a:xfrm>
            <a:off x="7693377" y="4849762"/>
            <a:ext cx="3318934" cy="804989"/>
          </a:xfrm>
          <a:prstGeom prst="round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Flask</a:t>
            </a:r>
            <a:r>
              <a:rPr kumimoji="1" lang="ko-KR" altLang="en-US" dirty="0"/>
              <a:t>를 통한 웹 구현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D8C61A-0A04-8FE3-35BB-0281F204BF16}"/>
              </a:ext>
            </a:extLst>
          </p:cNvPr>
          <p:cNvSpPr/>
          <p:nvPr/>
        </p:nvSpPr>
        <p:spPr>
          <a:xfrm>
            <a:off x="931945" y="4990375"/>
            <a:ext cx="3318934" cy="804989"/>
          </a:xfrm>
          <a:prstGeom prst="round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각 선수 마다 모델을 적용해서 승패 예측 정확도 추출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0427F4-F1E2-7A3E-88EA-E2465095B850}"/>
              </a:ext>
            </a:extLst>
          </p:cNvPr>
          <p:cNvSpPr/>
          <p:nvPr/>
        </p:nvSpPr>
        <p:spPr>
          <a:xfrm>
            <a:off x="7693377" y="2825258"/>
            <a:ext cx="3318934" cy="804989"/>
          </a:xfrm>
          <a:prstGeom prst="round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다음경기의 선수 </a:t>
            </a:r>
            <a:r>
              <a:rPr lang="ko-KR" altLang="en-US" dirty="0" err="1"/>
              <a:t>로스터에</a:t>
            </a:r>
            <a:r>
              <a:rPr lang="ko-KR" altLang="en-US" dirty="0"/>
              <a:t> 따라서 변하는 승률</a:t>
            </a:r>
            <a:endParaRPr kumimoji="1"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4AB10A-9AB0-5A65-09B9-DBEB649046C2}"/>
              </a:ext>
            </a:extLst>
          </p:cNvPr>
          <p:cNvSpPr/>
          <p:nvPr/>
        </p:nvSpPr>
        <p:spPr>
          <a:xfrm>
            <a:off x="891821" y="2041202"/>
            <a:ext cx="3318934" cy="804989"/>
          </a:xfrm>
          <a:prstGeom prst="round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NBA_API </a:t>
            </a:r>
            <a:r>
              <a:rPr lang="ko-KR" altLang="en-US" dirty="0"/>
              <a:t>를 통해서 </a:t>
            </a:r>
            <a:r>
              <a:rPr lang="en-US" altLang="ko-KR" dirty="0" err="1"/>
              <a:t>mongoDB</a:t>
            </a:r>
            <a:r>
              <a:rPr lang="ko-KR" altLang="en-US" dirty="0"/>
              <a:t>에 저장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95AFE5-8541-2BA7-8688-FE6F545E5543}"/>
              </a:ext>
            </a:extLst>
          </p:cNvPr>
          <p:cNvCxnSpPr/>
          <p:nvPr/>
        </p:nvCxnSpPr>
        <p:spPr>
          <a:xfrm>
            <a:off x="2551288" y="2846191"/>
            <a:ext cx="0" cy="76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D7423D-5EAC-071D-4D93-5D519ABF44EE}"/>
              </a:ext>
            </a:extLst>
          </p:cNvPr>
          <p:cNvCxnSpPr>
            <a:cxnSpLocks/>
          </p:cNvCxnSpPr>
          <p:nvPr/>
        </p:nvCxnSpPr>
        <p:spPr>
          <a:xfrm>
            <a:off x="2556932" y="4414304"/>
            <a:ext cx="0" cy="5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5BF48FC-F72F-A919-AE3E-598430318BB2}"/>
              </a:ext>
            </a:extLst>
          </p:cNvPr>
          <p:cNvCxnSpPr/>
          <p:nvPr/>
        </p:nvCxnSpPr>
        <p:spPr>
          <a:xfrm flipV="1">
            <a:off x="4250879" y="3227752"/>
            <a:ext cx="3442498" cy="21651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298AFA-E706-16A7-A62C-8B18C120D754}"/>
              </a:ext>
            </a:extLst>
          </p:cNvPr>
          <p:cNvCxnSpPr>
            <a:endCxn id="7" idx="0"/>
          </p:cNvCxnSpPr>
          <p:nvPr/>
        </p:nvCxnSpPr>
        <p:spPr>
          <a:xfrm>
            <a:off x="9352844" y="3635148"/>
            <a:ext cx="0" cy="121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6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91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Define the Problem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5A962C3-E6EB-615B-3A35-A3C4CCC4DF3F}"/>
              </a:ext>
            </a:extLst>
          </p:cNvPr>
          <p:cNvSpPr/>
          <p:nvPr/>
        </p:nvSpPr>
        <p:spPr>
          <a:xfrm>
            <a:off x="2299531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홈팀의 전년도 승패가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다음년도</a:t>
            </a:r>
            <a:r>
              <a:rPr kumimoji="1" lang="ko-KR" altLang="en-US" sz="1400" dirty="0">
                <a:solidFill>
                  <a:schemeClr val="tx1"/>
                </a:solidFill>
              </a:rPr>
              <a:t> 경기에도 영향이 미치는가</a:t>
            </a:r>
            <a:r>
              <a:rPr kumimoji="1" lang="en-US" altLang="ko-KR" sz="1400" dirty="0">
                <a:solidFill>
                  <a:schemeClr val="tx1"/>
                </a:solidFill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4A48E6F-799A-C1C0-0888-FC8A10E5B61D}"/>
              </a:ext>
            </a:extLst>
          </p:cNvPr>
          <p:cNvSpPr/>
          <p:nvPr/>
        </p:nvSpPr>
        <p:spPr>
          <a:xfrm>
            <a:off x="7325558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팀의 어떤 선수가 </a:t>
            </a:r>
            <a:r>
              <a:rPr lang="ko-KR" altLang="en-US" sz="1400" dirty="0" err="1">
                <a:solidFill>
                  <a:schemeClr val="tx1"/>
                </a:solidFill>
              </a:rPr>
              <a:t>출전하냐에</a:t>
            </a:r>
            <a:r>
              <a:rPr lang="ko-KR" altLang="en-US" sz="1400" dirty="0">
                <a:solidFill>
                  <a:schemeClr val="tx1"/>
                </a:solidFill>
              </a:rPr>
              <a:t> 따라서 승률이 확연하게 달라지는가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16C929-9BF8-CE3F-01F9-771D2115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84" y="4116800"/>
            <a:ext cx="2016630" cy="20166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42D996-60B2-B7EF-1AD1-D896DEEAF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15" y="4033635"/>
            <a:ext cx="2099795" cy="2099795"/>
          </a:xfrm>
          <a:prstGeom prst="rect">
            <a:avLst/>
          </a:prstGeom>
        </p:spPr>
      </p:pic>
      <p:sp>
        <p:nvSpPr>
          <p:cNvPr id="2" name="テキスト ボックス 4">
            <a:extLst>
              <a:ext uri="{FF2B5EF4-FFF2-40B4-BE49-F238E27FC236}">
                <a16:creationId xmlns:a16="http://schemas.microsoft.com/office/drawing/2014/main" id="{50393492-B566-E221-2CEA-2F6D8E6A07D9}"/>
              </a:ext>
            </a:extLst>
          </p:cNvPr>
          <p:cNvSpPr txBox="1"/>
          <p:nvPr/>
        </p:nvSpPr>
        <p:spPr>
          <a:xfrm>
            <a:off x="458425" y="879994"/>
            <a:ext cx="538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Nba_AI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스포츠분석 알고리즘 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7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2031110" y="2613392"/>
              <a:ext cx="8129791" cy="1631216"/>
              <a:chOff x="2031110" y="2355575"/>
              <a:chExt cx="8129791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2031110" y="3063461"/>
                <a:ext cx="81297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Data Wrangling &amp; EDA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457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Data Wrangling &amp; EDA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데이터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전처리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과정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4" y="1603513"/>
            <a:ext cx="5637575" cy="470452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6342390" y="1795420"/>
            <a:ext cx="52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https://www.kaggle.com/datasets/nathanlauga/nba-games</a:t>
            </a:r>
            <a:endParaRPr kumimoji="1" lang="ja-JP" altLang="en-US" sz="1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6342390" y="2232917"/>
            <a:ext cx="56375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2004~2022.12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까지의 </a:t>
            </a:r>
            <a:r>
              <a:rPr lang="en-US" altLang="ko-KR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games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게임날짜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게임상황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자유투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자유투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경기결과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games_details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약어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연고지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스타팅포지션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코멘트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출전하지 않는 이유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부상 등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출전시간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수비리바운드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블락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샷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턴오버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개인파울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득점마진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players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ranking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(Only NBA),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게임날짜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컨퍼런스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게임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승리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패배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승리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 경기 누적 결과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 경기 누적 결과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재경기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최초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닉네임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창설연도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경기장 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경기장 최대 수용인원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구단주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매니저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리그제휴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43E315F-F37C-0CCE-E979-5994836E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88" y="4559061"/>
            <a:ext cx="3018316" cy="1557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71D4FB-F0F5-9E29-EB3A-B1F2C3E38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46"/>
          <a:stretch/>
        </p:blipFill>
        <p:spPr>
          <a:xfrm>
            <a:off x="2404035" y="1784420"/>
            <a:ext cx="1492984" cy="26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5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A2738D-7458-402C-91CC-833714A6A88B}"/>
              </a:ext>
            </a:extLst>
          </p:cNvPr>
          <p:cNvSpPr/>
          <p:nvPr/>
        </p:nvSpPr>
        <p:spPr>
          <a:xfrm>
            <a:off x="4499113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54A3C4-A4EF-4B70-8F29-E4470AE58A4D}"/>
              </a:ext>
            </a:extLst>
          </p:cNvPr>
          <p:cNvSpPr/>
          <p:nvPr/>
        </p:nvSpPr>
        <p:spPr>
          <a:xfrm>
            <a:off x="8539801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C4F40EB-7A15-43B4-A817-339035D6B274}"/>
              </a:ext>
            </a:extLst>
          </p:cNvPr>
          <p:cNvGrpSpPr/>
          <p:nvPr/>
        </p:nvGrpSpPr>
        <p:grpSpPr>
          <a:xfrm>
            <a:off x="458425" y="4986541"/>
            <a:ext cx="3193774" cy="987453"/>
            <a:chOff x="458425" y="262140"/>
            <a:chExt cx="5384204" cy="1664696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2F3AEAA-CCC8-4653-9153-8BC445CC01BC}"/>
                </a:ext>
              </a:extLst>
            </p:cNvPr>
            <p:cNvSpPr txBox="1"/>
            <p:nvPr/>
          </p:nvSpPr>
          <p:spPr>
            <a:xfrm>
              <a:off x="1432875" y="262140"/>
              <a:ext cx="3435308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전반적인 </a:t>
              </a:r>
              <a:r>
                <a:rPr kumimoji="1" lang="ko-KR" altLang="en-US" sz="2000" b="1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전처리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EADABB9D-14A8-4645-89B4-1B3C49181F02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856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필요없는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컬럼 제거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결측치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제거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3C78FDB-E29E-4837-9D5E-A88F1A28E89D}"/>
              </a:ext>
            </a:extLst>
          </p:cNvPr>
          <p:cNvGrpSpPr/>
          <p:nvPr/>
        </p:nvGrpSpPr>
        <p:grpSpPr>
          <a:xfrm>
            <a:off x="4499113" y="4986541"/>
            <a:ext cx="3193774" cy="987453"/>
            <a:chOff x="458425" y="262140"/>
            <a:chExt cx="5384204" cy="1664696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1725949-E0FB-41EA-A754-231DD31F8E90}"/>
                </a:ext>
              </a:extLst>
            </p:cNvPr>
            <p:cNvSpPr txBox="1"/>
            <p:nvPr/>
          </p:nvSpPr>
          <p:spPr>
            <a:xfrm>
              <a:off x="1575344" y="262140"/>
              <a:ext cx="3150365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GWS_WIN</a:t>
              </a:r>
              <a:r>
                <a:rPr lang="ko-KR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생성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C412BEC5-D377-4A21-9525-98E7D88668C9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856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kumimoji="1"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타겟은 </a:t>
              </a:r>
              <a:r>
                <a:rPr lang="en-US" altLang="ko-KR" sz="900" b="0" dirty="0">
                  <a:solidFill>
                    <a:srgbClr val="6A9955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‘GWS_WIN’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골든스테이트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워리어스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각선수마다 본인이 출전한 경기의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승패에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대한 컬럼 생성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3C1DAE5-DEF2-499A-804D-8E34D8F3A8C3}"/>
              </a:ext>
            </a:extLst>
          </p:cNvPr>
          <p:cNvGrpSpPr/>
          <p:nvPr/>
        </p:nvGrpSpPr>
        <p:grpSpPr>
          <a:xfrm>
            <a:off x="8539801" y="4986541"/>
            <a:ext cx="3193774" cy="848954"/>
            <a:chOff x="458425" y="262140"/>
            <a:chExt cx="5384204" cy="1431208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2D9152C-0E4E-4D64-8164-9D4645613226}"/>
                </a:ext>
              </a:extLst>
            </p:cNvPr>
            <p:cNvSpPr txBox="1"/>
            <p:nvPr/>
          </p:nvSpPr>
          <p:spPr>
            <a:xfrm>
              <a:off x="1766136" y="262140"/>
              <a:ext cx="2768786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train, test, </a:t>
              </a:r>
              <a:r>
                <a:rPr lang="en-US" altLang="ja-JP" sz="2000" b="1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val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816C19F-BB5D-422F-AC51-761678FE5D69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62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train, </a:t>
              </a:r>
              <a:r>
                <a:rPr lang="en-US" altLang="ko-KR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val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,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를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8:2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나누어줌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는 이번시즌 경기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26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경기로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세트 생성</a:t>
              </a:r>
              <a:endParaRPr kumimoji="1" lang="ja-JP" altLang="en-US" sz="9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" name="グループ化 8">
            <a:extLst>
              <a:ext uri="{FF2B5EF4-FFF2-40B4-BE49-F238E27FC236}">
                <a16:creationId xmlns:a16="http://schemas.microsoft.com/office/drawing/2014/main" id="{C3CE2CEB-7435-6820-73F7-8DC8715C11E2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19" name="テキスト ボックス 3">
              <a:extLst>
                <a:ext uri="{FF2B5EF4-FFF2-40B4-BE49-F238E27FC236}">
                  <a16:creationId xmlns:a16="http://schemas.microsoft.com/office/drawing/2014/main" id="{D7C6DFE1-69F6-5815-4C20-D69B8DF7C95D}"/>
                </a:ext>
              </a:extLst>
            </p:cNvPr>
            <p:cNvSpPr txBox="1"/>
            <p:nvPr/>
          </p:nvSpPr>
          <p:spPr>
            <a:xfrm>
              <a:off x="458425" y="262140"/>
              <a:ext cx="4457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Data Wrangling &amp; EDA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20" name="テキスト ボックス 4">
              <a:extLst>
                <a:ext uri="{FF2B5EF4-FFF2-40B4-BE49-F238E27FC236}">
                  <a16:creationId xmlns:a16="http://schemas.microsoft.com/office/drawing/2014/main" id="{73B0B3F3-38B7-35BF-5E31-3A6BF76AEBCC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데이터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전처리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과정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21" name="그림 20" descr="텍스트, 전자기기, 계산기, 키보드이(가) 표시된 사진&#10;&#10;자동 생성된 설명">
            <a:extLst>
              <a:ext uri="{FF2B5EF4-FFF2-40B4-BE49-F238E27FC236}">
                <a16:creationId xmlns:a16="http://schemas.microsoft.com/office/drawing/2014/main" id="{6FAA0054-C90B-152A-1543-8BC61FED7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096"/>
            <a:ext cx="8188225" cy="21514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EE6135-C14E-5BEE-8012-8020BEB8C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00" y="4124347"/>
            <a:ext cx="1552575" cy="3048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3B8123-43DA-EDA5-0B7B-954AC712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37" y="3578694"/>
            <a:ext cx="14097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3578330" y="2613392"/>
              <a:ext cx="5035354" cy="1631216"/>
              <a:chOff x="3578330" y="2355575"/>
              <a:chExt cx="5035354" cy="1631216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3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3578330" y="3063461"/>
                <a:ext cx="50353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원대했던 목표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63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791</Words>
  <Application>Microsoft Office PowerPoint</Application>
  <PresentationFormat>와이드스크린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Kelson Sans</vt:lpstr>
      <vt:lpstr>Yu Gothic</vt:lpstr>
      <vt:lpstr>맑은 고딕</vt:lpstr>
      <vt:lpstr>배달의민족 한나는 열한살</vt:lpstr>
      <vt:lpstr>함초롬돋움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강한나라</cp:lastModifiedBy>
  <cp:revision>44</cp:revision>
  <dcterms:created xsi:type="dcterms:W3CDTF">2018-04-23T02:02:46Z</dcterms:created>
  <dcterms:modified xsi:type="dcterms:W3CDTF">2023-01-04T08:52:55Z</dcterms:modified>
</cp:coreProperties>
</file>